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2"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16"/>
    <p:restoredTop sz="94648"/>
  </p:normalViewPr>
  <p:slideViewPr>
    <p:cSldViewPr>
      <p:cViewPr varScale="1">
        <p:scale>
          <a:sx n="121" d="100"/>
          <a:sy n="121" d="100"/>
        </p:scale>
        <p:origin x="1576"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3486328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948325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3036374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7" name="Date Placeholder 6"/>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zh-CN" altLang="en-US">
              <a:solidFill>
                <a:prstClr val="black">
                  <a:lumMod val="65000"/>
                  <a:lumOff val="35000"/>
                </a:prstClr>
              </a:solidFill>
            </a:endParaRPr>
          </a:p>
        </p:txBody>
      </p:sp>
    </p:spTree>
    <p:extLst>
      <p:ext uri="{BB962C8B-B14F-4D97-AF65-F5344CB8AC3E}">
        <p14:creationId xmlns:p14="http://schemas.microsoft.com/office/powerpoint/2010/main" val="3855601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smtClean="0"/>
          </a:p>
        </p:txBody>
      </p:sp>
      <p:sp>
        <p:nvSpPr>
          <p:cNvPr id="4" name="Date Placeholder 3"/>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Tree>
    <p:extLst>
      <p:ext uri="{BB962C8B-B14F-4D97-AF65-F5344CB8AC3E}">
        <p14:creationId xmlns:p14="http://schemas.microsoft.com/office/powerpoint/2010/main" val="2044993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4064467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smtClean="0"/>
          </a:p>
        </p:txBody>
      </p:sp>
      <p:sp>
        <p:nvSpPr>
          <p:cNvPr id="5" name="Date Placeholder 4"/>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extLst>
      <p:ext uri="{BB962C8B-B14F-4D97-AF65-F5344CB8AC3E}">
        <p14:creationId xmlns:p14="http://schemas.microsoft.com/office/powerpoint/2010/main" val="2848095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7" name="Date Placeholder 6"/>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extLst>
      <p:ext uri="{BB962C8B-B14F-4D97-AF65-F5344CB8AC3E}">
        <p14:creationId xmlns:p14="http://schemas.microsoft.com/office/powerpoint/2010/main" val="1092181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Tree>
    <p:extLst>
      <p:ext uri="{BB962C8B-B14F-4D97-AF65-F5344CB8AC3E}">
        <p14:creationId xmlns:p14="http://schemas.microsoft.com/office/powerpoint/2010/main" val="2500271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Tree>
    <p:extLst>
      <p:ext uri="{BB962C8B-B14F-4D97-AF65-F5344CB8AC3E}">
        <p14:creationId xmlns:p14="http://schemas.microsoft.com/office/powerpoint/2010/main" val="2499462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Tree>
    <p:extLst>
      <p:ext uri="{BB962C8B-B14F-4D97-AF65-F5344CB8AC3E}">
        <p14:creationId xmlns:p14="http://schemas.microsoft.com/office/powerpoint/2010/main" val="341230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3666710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Tree>
    <p:extLst>
      <p:ext uri="{BB962C8B-B14F-4D97-AF65-F5344CB8AC3E}">
        <p14:creationId xmlns:p14="http://schemas.microsoft.com/office/powerpoint/2010/main" val="24461104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Tree>
    <p:extLst>
      <p:ext uri="{BB962C8B-B14F-4D97-AF65-F5344CB8AC3E}">
        <p14:creationId xmlns:p14="http://schemas.microsoft.com/office/powerpoint/2010/main" val="38956469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Tree>
    <p:extLst>
      <p:ext uri="{BB962C8B-B14F-4D97-AF65-F5344CB8AC3E}">
        <p14:creationId xmlns:p14="http://schemas.microsoft.com/office/powerpoint/2010/main" val="1102890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3980513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2534760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1440849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43976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233080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3332897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D683482-9D39-4359-B21E-0333B5149487}" type="datetimeFigureOut">
              <a:rPr lang="zh-CN" altLang="en-US" smtClean="0"/>
              <a:t>16/9/23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40159161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83482-9D39-4359-B21E-0333B5149487}" type="datetimeFigureOut">
              <a:rPr lang="zh-CN" altLang="en-US" smtClean="0"/>
              <a:t>16/9/23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715B2-F7F7-4000-9C47-36A084EB4F99}" type="slidenum">
              <a:rPr lang="zh-CN" altLang="en-US" smtClean="0"/>
              <a:t>‹#›</a:t>
            </a:fld>
            <a:endParaRPr lang="zh-CN" altLang="en-US"/>
          </a:p>
        </p:txBody>
      </p:sp>
    </p:spTree>
    <p:extLst>
      <p:ext uri="{BB962C8B-B14F-4D97-AF65-F5344CB8AC3E}">
        <p14:creationId xmlns:p14="http://schemas.microsoft.com/office/powerpoint/2010/main" val="363410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62ECC1B-D623-439C-9A41-7B41242AC643}" type="datetimeFigureOut">
              <a:rPr lang="zh-CN" altLang="en-US" smtClean="0">
                <a:solidFill>
                  <a:prstClr val="black">
                    <a:lumMod val="65000"/>
                    <a:lumOff val="35000"/>
                  </a:prstClr>
                </a:solidFill>
              </a:rPr>
              <a:pPr/>
              <a:t>16/9/23</a:t>
            </a:fld>
            <a:endParaRPr lang="zh-CN" alt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zh-CN" alt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19969BF-83DE-49F1-B8F7-59BE7A1D01C1}" type="slidenum">
              <a:rPr lang="zh-CN" altLang="en-US" smtClean="0">
                <a:solidFill>
                  <a:prstClr val="black">
                    <a:lumMod val="65000"/>
                    <a:lumOff val="35000"/>
                  </a:prstClr>
                </a:solidFill>
              </a:rPr>
              <a:pPr/>
              <a:t>‹#›</a:t>
            </a:fld>
            <a:endParaRPr lang="zh-CN" alt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4037520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0"/>
            <a:ext cx="8229600" cy="980728"/>
          </a:xfrm>
        </p:spPr>
        <p:txBody>
          <a:bodyPr/>
          <a:lstStyle/>
          <a:p>
            <a:r>
              <a:rPr lang="en-US" altLang="zh-CN" dirty="0" smtClean="0"/>
              <a:t>Recitation 5</a:t>
            </a:r>
            <a:endParaRPr lang="zh-CN" altLang="en-US" dirty="0"/>
          </a:p>
        </p:txBody>
      </p:sp>
      <p:sp>
        <p:nvSpPr>
          <p:cNvPr id="5" name="内容占位符 4"/>
          <p:cNvSpPr>
            <a:spLocks noGrp="1"/>
          </p:cNvSpPr>
          <p:nvPr>
            <p:ph idx="1"/>
          </p:nvPr>
        </p:nvSpPr>
        <p:spPr>
          <a:xfrm>
            <a:off x="457200" y="1196752"/>
            <a:ext cx="8229600" cy="4929411"/>
          </a:xfrm>
        </p:spPr>
        <p:txBody>
          <a:bodyPr/>
          <a:lstStyle/>
          <a:p>
            <a:r>
              <a:rPr lang="en-US" altLang="zh-CN" dirty="0" smtClean="0">
                <a:solidFill>
                  <a:schemeClr val="tx1"/>
                </a:solidFill>
              </a:rPr>
              <a:t>In this recitation you will have an example on displaying multiple objects on ObjectEditor. The code can be found in the recitation page.</a:t>
            </a:r>
          </a:p>
          <a:p>
            <a:r>
              <a:rPr lang="en-US" altLang="zh-CN" dirty="0" smtClean="0">
                <a:solidFill>
                  <a:schemeClr val="tx1"/>
                </a:solidFill>
              </a:rPr>
              <a:t>To display multiple  objects of different types, the basic idea is to have a big class, in which those objects are properties.</a:t>
            </a:r>
          </a:p>
          <a:p>
            <a:r>
              <a:rPr lang="en-US" altLang="zh-CN" dirty="0" smtClean="0">
                <a:solidFill>
                  <a:schemeClr val="tx1"/>
                </a:solidFill>
              </a:rPr>
              <a:t>Notice you need to remove invalid ObjectEditor(properties—java </a:t>
            </a:r>
            <a:r>
              <a:rPr lang="en-US" altLang="zh-CN" smtClean="0">
                <a:solidFill>
                  <a:schemeClr val="tx1"/>
                </a:solidFill>
              </a:rPr>
              <a:t>build path -- Libraries</a:t>
            </a:r>
            <a:r>
              <a:rPr lang="en-US" altLang="zh-CN" dirty="0" smtClean="0">
                <a:solidFill>
                  <a:schemeClr val="tx1"/>
                </a:solidFill>
              </a:rPr>
              <a:t>), and import ObjectEditor again.</a:t>
            </a:r>
            <a:endParaRPr lang="zh-CN" altLang="en-US" dirty="0">
              <a:solidFill>
                <a:schemeClr val="tx1"/>
              </a:solidFill>
            </a:endParaRPr>
          </a:p>
        </p:txBody>
      </p:sp>
    </p:spTree>
    <p:extLst>
      <p:ext uri="{BB962C8B-B14F-4D97-AF65-F5344CB8AC3E}">
        <p14:creationId xmlns:p14="http://schemas.microsoft.com/office/powerpoint/2010/main" val="3823353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052736"/>
          </a:xfrm>
        </p:spPr>
        <p:txBody>
          <a:bodyPr/>
          <a:lstStyle/>
          <a:p>
            <a:r>
              <a:rPr lang="en-US" altLang="zh-CN" sz="3400" dirty="0" err="1" smtClean="0"/>
              <a:t>AUniverse</a:t>
            </a:r>
            <a:endParaRPr lang="zh-CN" altLang="en-US" sz="3400" dirty="0"/>
          </a:p>
        </p:txBody>
      </p:sp>
      <p:sp>
        <p:nvSpPr>
          <p:cNvPr id="3" name="内容占位符 2"/>
          <p:cNvSpPr>
            <a:spLocks noGrp="1"/>
          </p:cNvSpPr>
          <p:nvPr>
            <p:ph idx="1"/>
          </p:nvPr>
        </p:nvSpPr>
        <p:spPr>
          <a:xfrm>
            <a:off x="457200" y="1052736"/>
            <a:ext cx="8229600" cy="5073427"/>
          </a:xfrm>
        </p:spPr>
        <p:txBody>
          <a:bodyPr/>
          <a:lstStyle/>
          <a:p>
            <a:r>
              <a:rPr lang="en-US" altLang="zh-CN" dirty="0" smtClean="0">
                <a:solidFill>
                  <a:schemeClr val="tx1"/>
                </a:solidFill>
              </a:rPr>
              <a:t>Class </a:t>
            </a:r>
            <a:r>
              <a:rPr lang="en-US" altLang="zh-CN" dirty="0" err="1" smtClean="0">
                <a:solidFill>
                  <a:schemeClr val="tx1"/>
                </a:solidFill>
              </a:rPr>
              <a:t>AUniverse</a:t>
            </a:r>
            <a:r>
              <a:rPr lang="en-US" altLang="zh-CN" dirty="0" smtClean="0">
                <a:solidFill>
                  <a:schemeClr val="tx1"/>
                </a:solidFill>
              </a:rPr>
              <a:t> is the class that contains all other objects.</a:t>
            </a:r>
          </a:p>
          <a:p>
            <a:r>
              <a:rPr lang="en-US" altLang="zh-CN" dirty="0" smtClean="0">
                <a:solidFill>
                  <a:schemeClr val="tx1"/>
                </a:solidFill>
              </a:rPr>
              <a:t>To ensure that ObjectEditor can “see” these objects in </a:t>
            </a:r>
            <a:r>
              <a:rPr lang="en-US" altLang="zh-CN" dirty="0" err="1" smtClean="0">
                <a:solidFill>
                  <a:schemeClr val="tx1"/>
                </a:solidFill>
              </a:rPr>
              <a:t>Auniverse</a:t>
            </a:r>
            <a:r>
              <a:rPr lang="en-US" altLang="zh-CN" dirty="0" smtClean="0">
                <a:solidFill>
                  <a:schemeClr val="tx1"/>
                </a:solidFill>
              </a:rPr>
              <a:t>, every object needs to have getter method.</a:t>
            </a:r>
          </a:p>
          <a:p>
            <a:r>
              <a:rPr lang="en-US" altLang="zh-CN" dirty="0" smtClean="0">
                <a:solidFill>
                  <a:schemeClr val="tx1"/>
                </a:solidFill>
              </a:rPr>
              <a:t>The line object </a:t>
            </a:r>
            <a:r>
              <a:rPr lang="en-US" altLang="zh-CN" dirty="0" err="1" smtClean="0">
                <a:solidFill>
                  <a:schemeClr val="tx1"/>
                </a:solidFill>
              </a:rPr>
              <a:t>theLine</a:t>
            </a:r>
            <a:r>
              <a:rPr lang="en-US" altLang="zh-CN" dirty="0" smtClean="0">
                <a:solidFill>
                  <a:schemeClr val="tx1"/>
                </a:solidFill>
              </a:rPr>
              <a:t> and point object </a:t>
            </a:r>
            <a:r>
              <a:rPr lang="en-US" altLang="zh-CN" dirty="0" err="1" smtClean="0">
                <a:solidFill>
                  <a:schemeClr val="tx1"/>
                </a:solidFill>
              </a:rPr>
              <a:t>lineLocation</a:t>
            </a:r>
            <a:r>
              <a:rPr lang="en-US" altLang="zh-CN" dirty="0" smtClean="0">
                <a:solidFill>
                  <a:schemeClr val="tx1"/>
                </a:solidFill>
              </a:rPr>
              <a:t>: </a:t>
            </a:r>
            <a:r>
              <a:rPr lang="en-US" altLang="zh-CN" dirty="0" err="1" smtClean="0">
                <a:solidFill>
                  <a:schemeClr val="tx1"/>
                </a:solidFill>
              </a:rPr>
              <a:t>theLine</a:t>
            </a:r>
            <a:r>
              <a:rPr lang="en-US" altLang="zh-CN" dirty="0" smtClean="0">
                <a:solidFill>
                  <a:schemeClr val="tx1"/>
                </a:solidFill>
              </a:rPr>
              <a:t> takes </a:t>
            </a:r>
            <a:r>
              <a:rPr lang="en-US" altLang="zh-CN" dirty="0" err="1" smtClean="0">
                <a:solidFill>
                  <a:schemeClr val="tx1"/>
                </a:solidFill>
              </a:rPr>
              <a:t>lineLocation</a:t>
            </a:r>
            <a:r>
              <a:rPr lang="en-US" altLang="zh-CN" dirty="0" smtClean="0">
                <a:solidFill>
                  <a:schemeClr val="tx1"/>
                </a:solidFill>
              </a:rPr>
              <a:t>  as its X and Y. As a result, every time you set a new value for </a:t>
            </a:r>
            <a:r>
              <a:rPr lang="en-US" altLang="zh-CN" dirty="0" err="1" smtClean="0">
                <a:solidFill>
                  <a:schemeClr val="tx1"/>
                </a:solidFill>
              </a:rPr>
              <a:t>lineLocation</a:t>
            </a:r>
            <a:r>
              <a:rPr lang="en-US" altLang="zh-CN" dirty="0" smtClean="0">
                <a:solidFill>
                  <a:schemeClr val="tx1"/>
                </a:solidFill>
              </a:rPr>
              <a:t>, </a:t>
            </a:r>
            <a:r>
              <a:rPr lang="en-US" altLang="zh-CN" dirty="0" err="1" smtClean="0">
                <a:solidFill>
                  <a:schemeClr val="tx1"/>
                </a:solidFill>
              </a:rPr>
              <a:t>theLine</a:t>
            </a:r>
            <a:r>
              <a:rPr lang="en-US" altLang="zh-CN" dirty="0" smtClean="0">
                <a:solidFill>
                  <a:schemeClr val="tx1"/>
                </a:solidFill>
              </a:rPr>
              <a:t> will also move.</a:t>
            </a:r>
          </a:p>
        </p:txBody>
      </p:sp>
    </p:spTree>
    <p:extLst>
      <p:ext uri="{BB962C8B-B14F-4D97-AF65-F5344CB8AC3E}">
        <p14:creationId xmlns:p14="http://schemas.microsoft.com/office/powerpoint/2010/main" val="207517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836712"/>
          </a:xfrm>
        </p:spPr>
        <p:txBody>
          <a:bodyPr/>
          <a:lstStyle/>
          <a:p>
            <a:r>
              <a:rPr lang="en-US" altLang="zh-CN" sz="3400" dirty="0" err="1" smtClean="0"/>
              <a:t>AStringShape</a:t>
            </a:r>
            <a:r>
              <a:rPr lang="en-US" altLang="zh-CN" sz="3400" dirty="0" smtClean="0"/>
              <a:t> and </a:t>
            </a:r>
            <a:r>
              <a:rPr lang="en-US" altLang="zh-CN" sz="3400" dirty="0" err="1" smtClean="0"/>
              <a:t>AShapeImage</a:t>
            </a:r>
            <a:endParaRPr lang="zh-CN" altLang="en-US" sz="3400" dirty="0"/>
          </a:p>
        </p:txBody>
      </p:sp>
      <p:sp>
        <p:nvSpPr>
          <p:cNvPr id="3" name="内容占位符 2"/>
          <p:cNvSpPr>
            <a:spLocks noGrp="1"/>
          </p:cNvSpPr>
          <p:nvPr>
            <p:ph idx="1"/>
          </p:nvPr>
        </p:nvSpPr>
        <p:spPr>
          <a:xfrm>
            <a:off x="457200" y="836712"/>
            <a:ext cx="8229600" cy="5289451"/>
          </a:xfrm>
        </p:spPr>
        <p:txBody>
          <a:bodyPr/>
          <a:lstStyle/>
          <a:p>
            <a:r>
              <a:rPr lang="en-US" altLang="zh-CN" dirty="0" err="1" smtClean="0">
                <a:solidFill>
                  <a:schemeClr val="tx1"/>
                </a:solidFill>
              </a:rPr>
              <a:t>AStringShape</a:t>
            </a:r>
            <a:r>
              <a:rPr lang="en-US" altLang="zh-CN" dirty="0" smtClean="0">
                <a:solidFill>
                  <a:schemeClr val="tx1"/>
                </a:solidFill>
              </a:rPr>
              <a:t> and </a:t>
            </a:r>
            <a:r>
              <a:rPr lang="en-US" altLang="zh-CN" dirty="0" err="1" smtClean="0">
                <a:solidFill>
                  <a:schemeClr val="tx1"/>
                </a:solidFill>
              </a:rPr>
              <a:t>AShapeImage</a:t>
            </a:r>
            <a:r>
              <a:rPr lang="en-US" altLang="zh-CN" dirty="0" smtClean="0">
                <a:solidFill>
                  <a:schemeClr val="tx1"/>
                </a:solidFill>
              </a:rPr>
              <a:t> are objects that displays a string text and an image respectively.</a:t>
            </a:r>
          </a:p>
          <a:p>
            <a:r>
              <a:rPr lang="en-US" altLang="zh-CN" dirty="0" smtClean="0">
                <a:solidFill>
                  <a:schemeClr val="tx1"/>
                </a:solidFill>
              </a:rPr>
              <a:t>Both of them have a string property, which represents the string text or the filename of the image. And these two properties need to be initialized before it can be displayed on ObjectEditor.</a:t>
            </a:r>
          </a:p>
          <a:p>
            <a:r>
              <a:rPr lang="en-US" altLang="zh-CN" dirty="0" smtClean="0">
                <a:solidFill>
                  <a:schemeClr val="tx1"/>
                </a:solidFill>
              </a:rPr>
              <a:t>For </a:t>
            </a:r>
            <a:r>
              <a:rPr lang="en-US" altLang="zh-CN" dirty="0" err="1" smtClean="0">
                <a:solidFill>
                  <a:schemeClr val="tx1"/>
                </a:solidFill>
              </a:rPr>
              <a:t>AShapeImage</a:t>
            </a:r>
            <a:r>
              <a:rPr lang="en-US" altLang="zh-CN" dirty="0" smtClean="0">
                <a:solidFill>
                  <a:schemeClr val="tx1"/>
                </a:solidFill>
              </a:rPr>
              <a:t>, in order to let the </a:t>
            </a:r>
            <a:r>
              <a:rPr lang="en-US" altLang="zh-CN" dirty="0" err="1" smtClean="0">
                <a:solidFill>
                  <a:schemeClr val="tx1"/>
                </a:solidFill>
              </a:rPr>
              <a:t>ObjectEditorthe</a:t>
            </a:r>
            <a:r>
              <a:rPr lang="en-US" altLang="zh-CN" dirty="0" smtClean="0">
                <a:solidFill>
                  <a:schemeClr val="tx1"/>
                </a:solidFill>
              </a:rPr>
              <a:t> can find the image file, the image file has to be in the project folder.</a:t>
            </a:r>
          </a:p>
        </p:txBody>
      </p:sp>
    </p:spTree>
    <p:extLst>
      <p:ext uri="{BB962C8B-B14F-4D97-AF65-F5344CB8AC3E}">
        <p14:creationId xmlns:p14="http://schemas.microsoft.com/office/powerpoint/2010/main" val="1397514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908720"/>
          </a:xfrm>
        </p:spPr>
        <p:txBody>
          <a:bodyPr/>
          <a:lstStyle/>
          <a:p>
            <a:r>
              <a:rPr lang="en-US" altLang="zh-CN" sz="3400" dirty="0" smtClean="0"/>
              <a:t>Tasks</a:t>
            </a:r>
            <a:endParaRPr lang="zh-CN" altLang="en-US" sz="3400" dirty="0"/>
          </a:p>
        </p:txBody>
      </p:sp>
      <p:sp>
        <p:nvSpPr>
          <p:cNvPr id="3" name="内容占位符 2"/>
          <p:cNvSpPr>
            <a:spLocks noGrp="1"/>
          </p:cNvSpPr>
          <p:nvPr>
            <p:ph idx="1"/>
          </p:nvPr>
        </p:nvSpPr>
        <p:spPr>
          <a:xfrm>
            <a:off x="457200" y="908720"/>
            <a:ext cx="8229600" cy="5217443"/>
          </a:xfrm>
        </p:spPr>
        <p:txBody>
          <a:bodyPr/>
          <a:lstStyle/>
          <a:p>
            <a:r>
              <a:rPr lang="en-US" altLang="zh-CN" dirty="0" smtClean="0">
                <a:solidFill>
                  <a:schemeClr val="tx1"/>
                </a:solidFill>
              </a:rPr>
              <a:t>Modify the constructor of </a:t>
            </a:r>
            <a:r>
              <a:rPr lang="en-US" altLang="zh-CN" dirty="0" err="1" smtClean="0">
                <a:solidFill>
                  <a:schemeClr val="tx1"/>
                </a:solidFill>
              </a:rPr>
              <a:t>Auniverse</a:t>
            </a:r>
            <a:r>
              <a:rPr lang="en-US" altLang="zh-CN" dirty="0" smtClean="0">
                <a:solidFill>
                  <a:schemeClr val="tx1"/>
                </a:solidFill>
              </a:rPr>
              <a:t>, use some different values to initialize these objects.</a:t>
            </a:r>
          </a:p>
          <a:p>
            <a:r>
              <a:rPr lang="en-US" altLang="zh-CN" dirty="0" smtClean="0">
                <a:solidFill>
                  <a:schemeClr val="tx1"/>
                </a:solidFill>
              </a:rPr>
              <a:t>Find some new images and try to display them. i.e. set the string property of </a:t>
            </a:r>
            <a:r>
              <a:rPr lang="en-US" altLang="zh-CN" dirty="0" err="1" smtClean="0">
                <a:solidFill>
                  <a:schemeClr val="tx1"/>
                </a:solidFill>
              </a:rPr>
              <a:t>AShapeImage</a:t>
            </a:r>
            <a:r>
              <a:rPr lang="en-US" altLang="zh-CN" dirty="0" smtClean="0">
                <a:solidFill>
                  <a:schemeClr val="tx1"/>
                </a:solidFill>
              </a:rPr>
              <a:t> to the name of the image files (.jpg file )</a:t>
            </a:r>
          </a:p>
          <a:p>
            <a:r>
              <a:rPr lang="en-US" altLang="zh-CN" dirty="0" smtClean="0">
                <a:solidFill>
                  <a:schemeClr val="tx1"/>
                </a:solidFill>
              </a:rPr>
              <a:t>Try new text in </a:t>
            </a:r>
            <a:r>
              <a:rPr lang="en-US" altLang="zh-CN" dirty="0" err="1" smtClean="0">
                <a:solidFill>
                  <a:schemeClr val="tx1"/>
                </a:solidFill>
              </a:rPr>
              <a:t>AStringShape</a:t>
            </a:r>
            <a:endParaRPr lang="en-US" altLang="zh-CN" dirty="0" smtClean="0">
              <a:solidFill>
                <a:schemeClr val="tx1"/>
              </a:solidFill>
            </a:endParaRPr>
          </a:p>
          <a:p>
            <a:r>
              <a:rPr lang="en-US" altLang="zh-CN" dirty="0" smtClean="0">
                <a:solidFill>
                  <a:schemeClr val="tx1"/>
                </a:solidFill>
              </a:rPr>
              <a:t>Notice that the </a:t>
            </a:r>
            <a:r>
              <a:rPr lang="en-US" altLang="zh-CN" dirty="0" err="1" smtClean="0">
                <a:solidFill>
                  <a:schemeClr val="tx1"/>
                </a:solidFill>
              </a:rPr>
              <a:t>AShapeImage</a:t>
            </a:r>
            <a:r>
              <a:rPr lang="en-US" altLang="zh-CN" dirty="0" smtClean="0">
                <a:solidFill>
                  <a:schemeClr val="tx1"/>
                </a:solidFill>
              </a:rPr>
              <a:t> class has properties height and width(it actually does not need them to work properly), try to set these two values smaller than the size of the image (or greater than), see what happens.</a:t>
            </a:r>
          </a:p>
          <a:p>
            <a:r>
              <a:rPr lang="en-US" altLang="zh-CN" dirty="0">
                <a:solidFill>
                  <a:schemeClr val="tx1"/>
                </a:solidFill>
              </a:rPr>
              <a:t>Use annotation @Visible(false</a:t>
            </a:r>
            <a:r>
              <a:rPr lang="en-US" altLang="zh-CN" dirty="0" smtClean="0">
                <a:solidFill>
                  <a:schemeClr val="tx1"/>
                </a:solidFill>
              </a:rPr>
              <a:t>), put them before the getter method</a:t>
            </a:r>
            <a:endParaRPr lang="zh-CN" altLang="en-US" dirty="0">
              <a:solidFill>
                <a:schemeClr val="tx1"/>
              </a:solidFill>
            </a:endParaRPr>
          </a:p>
        </p:txBody>
      </p:sp>
    </p:spTree>
    <p:extLst>
      <p:ext uri="{BB962C8B-B14F-4D97-AF65-F5344CB8AC3E}">
        <p14:creationId xmlns:p14="http://schemas.microsoft.com/office/powerpoint/2010/main" val="177395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404664"/>
            <a:ext cx="8229600" cy="5721499"/>
          </a:xfrm>
        </p:spPr>
        <p:txBody>
          <a:bodyPr/>
          <a:lstStyle/>
          <a:p>
            <a:r>
              <a:rPr lang="en-US" altLang="zh-CN" dirty="0" smtClean="0">
                <a:solidFill>
                  <a:schemeClr val="tx1"/>
                </a:solidFill>
              </a:rPr>
              <a:t>Use the tree view and debug mode to observe the logical structure and physical structure (you may need to set breakpoints to use the debug mode)</a:t>
            </a:r>
          </a:p>
          <a:p>
            <a:r>
              <a:rPr lang="en-US" altLang="zh-CN" dirty="0" smtClean="0">
                <a:solidFill>
                  <a:schemeClr val="tx1"/>
                </a:solidFill>
              </a:rPr>
              <a:t>When ObjectEditor is running, notice the menu bar, under the list </a:t>
            </a:r>
            <a:r>
              <a:rPr lang="en-US" altLang="zh-CN" dirty="0" err="1" smtClean="0">
                <a:solidFill>
                  <a:schemeClr val="tx1"/>
                </a:solidFill>
              </a:rPr>
              <a:t>AUniverse</a:t>
            </a:r>
            <a:r>
              <a:rPr lang="en-US" altLang="zh-CN" dirty="0" smtClean="0">
                <a:solidFill>
                  <a:schemeClr val="tx1"/>
                </a:solidFill>
              </a:rPr>
              <a:t>, you can</a:t>
            </a:r>
          </a:p>
          <a:p>
            <a:pPr marL="0" indent="0">
              <a:buNone/>
            </a:pPr>
            <a:r>
              <a:rPr lang="en-US" altLang="zh-CN" dirty="0">
                <a:solidFill>
                  <a:schemeClr val="tx1"/>
                </a:solidFill>
              </a:rPr>
              <a:t> </a:t>
            </a:r>
            <a:r>
              <a:rPr lang="en-US" altLang="zh-CN" dirty="0" smtClean="0">
                <a:solidFill>
                  <a:schemeClr val="tx1"/>
                </a:solidFill>
              </a:rPr>
              <a:t>   see a list of methods. They are </a:t>
            </a:r>
          </a:p>
          <a:p>
            <a:pPr marL="0" indent="0">
              <a:buNone/>
            </a:pPr>
            <a:r>
              <a:rPr lang="en-US" altLang="zh-CN" dirty="0">
                <a:solidFill>
                  <a:schemeClr val="tx1"/>
                </a:solidFill>
              </a:rPr>
              <a:t> </a:t>
            </a:r>
            <a:r>
              <a:rPr lang="en-US" altLang="zh-CN" dirty="0" smtClean="0">
                <a:solidFill>
                  <a:schemeClr val="tx1"/>
                </a:solidFill>
              </a:rPr>
              <a:t>   actually public methods in </a:t>
            </a:r>
          </a:p>
          <a:p>
            <a:pPr marL="0" indent="0">
              <a:buNone/>
            </a:pPr>
            <a:r>
              <a:rPr lang="en-US" altLang="zh-CN" dirty="0">
                <a:solidFill>
                  <a:schemeClr val="tx1"/>
                </a:solidFill>
              </a:rPr>
              <a:t> </a:t>
            </a:r>
            <a:r>
              <a:rPr lang="en-US" altLang="zh-CN" dirty="0" smtClean="0">
                <a:solidFill>
                  <a:schemeClr val="tx1"/>
                </a:solidFill>
              </a:rPr>
              <a:t>   </a:t>
            </a:r>
            <a:r>
              <a:rPr lang="en-US" altLang="zh-CN" dirty="0" err="1" smtClean="0">
                <a:solidFill>
                  <a:schemeClr val="tx1"/>
                </a:solidFill>
              </a:rPr>
              <a:t>Auniverse</a:t>
            </a:r>
            <a:r>
              <a:rPr lang="en-US" altLang="zh-CN" dirty="0" smtClean="0">
                <a:solidFill>
                  <a:schemeClr val="tx1"/>
                </a:solidFill>
              </a:rPr>
              <a:t> except setters and</a:t>
            </a:r>
          </a:p>
          <a:p>
            <a:pPr marL="0" indent="0">
              <a:buNone/>
            </a:pPr>
            <a:r>
              <a:rPr lang="en-US" altLang="zh-CN" dirty="0">
                <a:solidFill>
                  <a:schemeClr val="tx1"/>
                </a:solidFill>
              </a:rPr>
              <a:t> </a:t>
            </a:r>
            <a:r>
              <a:rPr lang="en-US" altLang="zh-CN" dirty="0" smtClean="0">
                <a:solidFill>
                  <a:schemeClr val="tx1"/>
                </a:solidFill>
              </a:rPr>
              <a:t>   getters. Try to use these methods</a:t>
            </a:r>
          </a:p>
          <a:p>
            <a:pPr marL="0" indent="0">
              <a:buNone/>
            </a:pPr>
            <a:r>
              <a:rPr lang="en-US" altLang="zh-CN" dirty="0">
                <a:solidFill>
                  <a:schemeClr val="tx1"/>
                </a:solidFill>
              </a:rPr>
              <a:t> </a:t>
            </a:r>
            <a:r>
              <a:rPr lang="en-US" altLang="zh-CN" dirty="0" smtClean="0">
                <a:solidFill>
                  <a:schemeClr val="tx1"/>
                </a:solidFill>
              </a:rPr>
              <a:t>   to control these objects. You will need to use menu</a:t>
            </a:r>
          </a:p>
          <a:p>
            <a:pPr marL="0" indent="0">
              <a:buNone/>
            </a:pPr>
            <a:r>
              <a:rPr lang="en-US" altLang="zh-CN" dirty="0">
                <a:solidFill>
                  <a:schemeClr val="tx1"/>
                </a:solidFill>
              </a:rPr>
              <a:t> </a:t>
            </a:r>
            <a:r>
              <a:rPr lang="en-US" altLang="zh-CN" dirty="0" smtClean="0">
                <a:solidFill>
                  <a:schemeClr val="tx1"/>
                </a:solidFill>
              </a:rPr>
              <a:t>   in next assignment.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1769" y="2348880"/>
            <a:ext cx="2548647" cy="1440160"/>
          </a:xfrm>
          <a:prstGeom prst="rect">
            <a:avLst/>
          </a:prstGeom>
        </p:spPr>
      </p:pic>
    </p:spTree>
    <p:extLst>
      <p:ext uri="{BB962C8B-B14F-4D97-AF65-F5344CB8AC3E}">
        <p14:creationId xmlns:p14="http://schemas.microsoft.com/office/powerpoint/2010/main" val="324753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908720"/>
          </a:xfrm>
        </p:spPr>
        <p:txBody>
          <a:bodyPr/>
          <a:lstStyle/>
          <a:p>
            <a:r>
              <a:rPr lang="en-US" altLang="zh-CN" sz="3400" dirty="0" smtClean="0"/>
              <a:t>To Submit</a:t>
            </a:r>
            <a:endParaRPr lang="zh-CN" altLang="en-US" sz="3400" dirty="0"/>
          </a:p>
        </p:txBody>
      </p:sp>
      <p:sp>
        <p:nvSpPr>
          <p:cNvPr id="3" name="内容占位符 2"/>
          <p:cNvSpPr>
            <a:spLocks noGrp="1"/>
          </p:cNvSpPr>
          <p:nvPr>
            <p:ph idx="1"/>
          </p:nvPr>
        </p:nvSpPr>
        <p:spPr>
          <a:xfrm>
            <a:off x="457200" y="908720"/>
            <a:ext cx="8229600" cy="5217443"/>
          </a:xfrm>
        </p:spPr>
        <p:txBody>
          <a:bodyPr/>
          <a:lstStyle/>
          <a:p>
            <a:r>
              <a:rPr lang="en-US" altLang="zh-CN" dirty="0">
                <a:solidFill>
                  <a:schemeClr val="tx1"/>
                </a:solidFill>
              </a:rPr>
              <a:t>Submit on Sakai a screenshot of something you composed with ObjectEditor (e.g. a house, stick figure with image for face, etc..)</a:t>
            </a:r>
          </a:p>
          <a:p>
            <a:r>
              <a:rPr lang="en-US" altLang="zh-CN" dirty="0">
                <a:solidFill>
                  <a:schemeClr val="tx1"/>
                </a:solidFill>
              </a:rPr>
              <a:t>You can use some of these shapes available to you:</a:t>
            </a:r>
          </a:p>
          <a:p>
            <a:pPr lvl="1"/>
            <a:r>
              <a:rPr lang="en-US" altLang="zh-CN" dirty="0">
                <a:solidFill>
                  <a:schemeClr val="tx1"/>
                </a:solidFill>
              </a:rPr>
              <a:t>Line</a:t>
            </a:r>
          </a:p>
          <a:p>
            <a:pPr lvl="1"/>
            <a:r>
              <a:rPr lang="en-US" altLang="zh-CN" dirty="0">
                <a:solidFill>
                  <a:schemeClr val="tx1"/>
                </a:solidFill>
              </a:rPr>
              <a:t>Point</a:t>
            </a:r>
          </a:p>
          <a:p>
            <a:pPr lvl="1"/>
            <a:r>
              <a:rPr lang="en-US" altLang="zh-CN" dirty="0">
                <a:solidFill>
                  <a:schemeClr val="tx1"/>
                </a:solidFill>
              </a:rPr>
              <a:t>Image (download from Internet to your project folder)</a:t>
            </a:r>
          </a:p>
          <a:p>
            <a:pPr lvl="1"/>
            <a:r>
              <a:rPr lang="en-US" altLang="zh-CN" dirty="0">
                <a:solidFill>
                  <a:schemeClr val="tx1"/>
                </a:solidFill>
              </a:rPr>
              <a:t>Text</a:t>
            </a:r>
          </a:p>
          <a:p>
            <a:pPr lvl="1"/>
            <a:r>
              <a:rPr lang="en-US" altLang="zh-CN" dirty="0">
                <a:solidFill>
                  <a:schemeClr val="tx1"/>
                </a:solidFill>
              </a:rPr>
              <a:t>Rectangle</a:t>
            </a:r>
          </a:p>
          <a:p>
            <a:pPr lvl="1"/>
            <a:r>
              <a:rPr lang="en-US" altLang="zh-CN" dirty="0">
                <a:solidFill>
                  <a:schemeClr val="tx1"/>
                </a:solidFill>
              </a:rPr>
              <a:t>Oval</a:t>
            </a:r>
          </a:p>
          <a:p>
            <a:r>
              <a:rPr lang="en-US" altLang="zh-CN" dirty="0">
                <a:solidFill>
                  <a:schemeClr val="tx1"/>
                </a:solidFill>
              </a:rPr>
              <a:t>Get your masterpiece to move using the moveAll() method as in the code we gave you.</a:t>
            </a:r>
          </a:p>
        </p:txBody>
      </p:sp>
    </p:spTree>
    <p:extLst>
      <p:ext uri="{BB962C8B-B14F-4D97-AF65-F5344CB8AC3E}">
        <p14:creationId xmlns:p14="http://schemas.microsoft.com/office/powerpoint/2010/main" val="17005934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主管人员">
  <a:themeElements>
    <a:clrScheme name="主管人员">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主管人员">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主管人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482</Words>
  <Application>Microsoft Macintosh PowerPoint</Application>
  <PresentationFormat>On-screen Show (4:3)</PresentationFormat>
  <Paragraphs>36</Paragraphs>
  <Slides>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Calibri</vt:lpstr>
      <vt:lpstr>Century Gothic</vt:lpstr>
      <vt:lpstr>Courier New</vt:lpstr>
      <vt:lpstr>Palatino Linotype</vt:lpstr>
      <vt:lpstr>宋体</vt:lpstr>
      <vt:lpstr>幼圆</vt:lpstr>
      <vt:lpstr>Arial</vt:lpstr>
      <vt:lpstr>Office 主题​​</vt:lpstr>
      <vt:lpstr>主管人员</vt:lpstr>
      <vt:lpstr>Recitation 5</vt:lpstr>
      <vt:lpstr>AUniverse</vt:lpstr>
      <vt:lpstr>AStringShape and AShapeImage</vt:lpstr>
      <vt:lpstr>Tasks</vt:lpstr>
      <vt:lpstr>PowerPoint Presentation</vt:lpstr>
      <vt:lpstr>To Submit</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Recitation 5</dc:title>
  <dc:creator>Andy</dc:creator>
  <cp:lastModifiedBy>Andrew Ghobrial</cp:lastModifiedBy>
  <cp:revision>10</cp:revision>
  <dcterms:created xsi:type="dcterms:W3CDTF">2013-09-20T02:32:07Z</dcterms:created>
  <dcterms:modified xsi:type="dcterms:W3CDTF">2016-09-23T16:33:30Z</dcterms:modified>
</cp:coreProperties>
</file>